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30"/>
  </p:notesMasterIdLst>
  <p:handoutMasterIdLst>
    <p:handoutMasterId r:id="rId31"/>
  </p:handoutMasterIdLst>
  <p:sldIdLst>
    <p:sldId id="299" r:id="rId2"/>
    <p:sldId id="325" r:id="rId3"/>
    <p:sldId id="350" r:id="rId4"/>
    <p:sldId id="300" r:id="rId5"/>
    <p:sldId id="383" r:id="rId6"/>
    <p:sldId id="266" r:id="rId7"/>
    <p:sldId id="367" r:id="rId8"/>
    <p:sldId id="384" r:id="rId9"/>
    <p:sldId id="398" r:id="rId10"/>
    <p:sldId id="385" r:id="rId11"/>
    <p:sldId id="386" r:id="rId12"/>
    <p:sldId id="387" r:id="rId13"/>
    <p:sldId id="346" r:id="rId14"/>
    <p:sldId id="399" r:id="rId15"/>
    <p:sldId id="388" r:id="rId16"/>
    <p:sldId id="389" r:id="rId17"/>
    <p:sldId id="390" r:id="rId18"/>
    <p:sldId id="304" r:id="rId19"/>
    <p:sldId id="400" r:id="rId20"/>
    <p:sldId id="368" r:id="rId21"/>
    <p:sldId id="369" r:id="rId22"/>
    <p:sldId id="391" r:id="rId23"/>
    <p:sldId id="397" r:id="rId24"/>
    <p:sldId id="392" r:id="rId25"/>
    <p:sldId id="321" r:id="rId26"/>
    <p:sldId id="339" r:id="rId27"/>
    <p:sldId id="340" r:id="rId28"/>
    <p:sldId id="360"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110" autoAdjust="0"/>
    <p:restoredTop sz="94575" autoAdjust="0"/>
  </p:normalViewPr>
  <p:slideViewPr>
    <p:cSldViewPr>
      <p:cViewPr>
        <p:scale>
          <a:sx n="75" d="100"/>
          <a:sy n="75" d="100"/>
        </p:scale>
        <p:origin x="-1776" y="-10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extLst>
      <p:ext uri="{BB962C8B-B14F-4D97-AF65-F5344CB8AC3E}">
        <p14:creationId xmlns:p14="http://schemas.microsoft.com/office/powerpoint/2010/main" val="778042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extLst>
      <p:ext uri="{BB962C8B-B14F-4D97-AF65-F5344CB8AC3E}">
        <p14:creationId xmlns:p14="http://schemas.microsoft.com/office/powerpoint/2010/main" val="42669605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13</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9653" name="Text Box 21"/>
          <p:cNvSpPr txBox="1">
            <a:spLocks noChangeArrowheads="1"/>
          </p:cNvSpPr>
          <p:nvPr userDrawn="1"/>
        </p:nvSpPr>
        <p:spPr bwMode="auto">
          <a:xfrm>
            <a:off x="37982" y="3581400"/>
            <a:ext cx="800219" cy="2362200"/>
          </a:xfrm>
          <a:prstGeom prst="rect">
            <a:avLst/>
          </a:prstGeom>
          <a:noFill/>
          <a:ln w="9525">
            <a:noFill/>
            <a:miter lim="800000"/>
            <a:headEnd/>
            <a:tailEnd/>
          </a:ln>
          <a:effectLst/>
        </p:spPr>
        <p:txBody>
          <a:bodyPr rot="10800000" vert="eaVert" wrap="square">
            <a:spAutoFit/>
          </a:bodyPr>
          <a:lstStyle/>
          <a:p>
            <a:pPr eaLnBrk="0" hangingPunct="0">
              <a:spcBef>
                <a:spcPct val="50000"/>
              </a:spcBef>
              <a:defRPr/>
            </a:pPr>
            <a:r>
              <a:rPr lang="en-US" sz="2000" b="1" baseline="0" dirty="0" smtClean="0"/>
              <a:t>Office 2010 Basics and the Internet</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Microsoft Office 2010 Basics and the Internet</a:t>
            </a:r>
            <a:br>
              <a:rPr lang="en-US" sz="3400" dirty="0" smtClean="0"/>
            </a:b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10</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10</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10</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 (continued)</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Some buttons are like light switches: one click turns on the feature and the next click turns it off. This is often referred to as a </a:t>
            </a:r>
            <a:r>
              <a:rPr lang="en-US" b="1" dirty="0" smtClean="0"/>
              <a:t>toggle</a:t>
            </a:r>
            <a:r>
              <a:rPr lang="en-US" dirty="0" smtClean="0"/>
              <a:t>.</a:t>
            </a:r>
          </a:p>
          <a:p>
            <a:r>
              <a:rPr lang="en-US" dirty="0" smtClean="0"/>
              <a:t>Other buttons have two parts: a button that you can click to choose the command and an arrow that you can click to open a menu, or list, of other commands related to the button. </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11</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11</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11</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 (continued)</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When a gallery is available, Live Preview lets you see how a gallery option affects your file without making the change. </a:t>
            </a:r>
          </a:p>
          <a:p>
            <a:r>
              <a:rPr lang="en-US" dirty="0" smtClean="0"/>
              <a:t>The Dialog Box Launcher on the ribbon opens either a dialog box or task pane. </a:t>
            </a:r>
          </a:p>
          <a:p>
            <a:pPr lvl="1"/>
            <a:r>
              <a:rPr lang="en-US" dirty="0" smtClean="0"/>
              <a:t>A dialog box is a window that opens on top of the program window.</a:t>
            </a:r>
          </a:p>
          <a:p>
            <a:pPr lvl="1"/>
            <a:r>
              <a:rPr lang="en-US" dirty="0" smtClean="0"/>
              <a:t>A task pane is a pane that opens on the right or left side of the program window. </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12</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12</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12</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 (continued)</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A toolbar contains buttons that you can click to perform common tasks. The Ribbon is actually a large toolbar. </a:t>
            </a:r>
          </a:p>
          <a:p>
            <a:r>
              <a:rPr lang="en-US" dirty="0" smtClean="0"/>
              <a:t>Contextual tabs appear on the Ribbon only when you select certain items in a file, and they contain commands related to that item and include the Mini toolbar and shortcut menus.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13</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13</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Backstage View to Open, Save, and Close Files</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dirty="0" smtClean="0"/>
              <a:t>In all Office programs, you open, save, and close files in Backstage view.</a:t>
            </a:r>
          </a:p>
          <a:p>
            <a:pPr lvl="1"/>
            <a:r>
              <a:rPr lang="en-US" dirty="0" smtClean="0"/>
              <a:t>Opening a file means loading a file from a disk into the program window.</a:t>
            </a:r>
          </a:p>
          <a:p>
            <a:pPr lvl="1"/>
            <a:r>
              <a:rPr lang="en-US" dirty="0" smtClean="0"/>
              <a:t>Saving a file stores it on a disk. </a:t>
            </a:r>
          </a:p>
          <a:p>
            <a:pPr lvl="1"/>
            <a:r>
              <a:rPr lang="en-US" dirty="0" smtClean="0"/>
              <a:t>Closing a file removes it from the program window.</a:t>
            </a:r>
          </a:p>
          <a:p>
            <a:r>
              <a:rPr lang="en-US" dirty="0" smtClean="0"/>
              <a:t>A disk can be an internal (hard drive) or external storage location (Flash drive).</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Backstage View to Open, Save, and Close Files (continued)</a:t>
            </a:r>
            <a:endParaRPr lang="en-US" dirty="0"/>
          </a:p>
        </p:txBody>
      </p:sp>
      <p:sp>
        <p:nvSpPr>
          <p:cNvPr id="3" name="Content Placeholder 2"/>
          <p:cNvSpPr>
            <a:spLocks noGrp="1"/>
          </p:cNvSpPr>
          <p:nvPr>
            <p:ph idx="1"/>
          </p:nvPr>
        </p:nvSpPr>
        <p:spPr/>
        <p:txBody>
          <a:bodyPr/>
          <a:lstStyle/>
          <a:p>
            <a:r>
              <a:rPr lang="en-US" sz="2200" dirty="0" smtClean="0"/>
              <a:t>Backstage view</a:t>
            </a:r>
            <a:endParaRPr lang="en-US" sz="22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14</a:t>
            </a:fld>
            <a:endParaRPr lang="en-US" dirty="0"/>
          </a:p>
        </p:txBody>
      </p:sp>
      <p:pic>
        <p:nvPicPr>
          <p:cNvPr id="1026" name="Picture 2"/>
          <p:cNvPicPr>
            <a:picLocks noChangeAspect="1" noChangeArrowheads="1"/>
          </p:cNvPicPr>
          <p:nvPr/>
        </p:nvPicPr>
        <p:blipFill>
          <a:blip r:embed="rId2"/>
          <a:srcRect/>
          <a:stretch>
            <a:fillRect/>
          </a:stretch>
        </p:blipFill>
        <p:spPr bwMode="auto">
          <a:xfrm>
            <a:off x="1371600" y="2819400"/>
            <a:ext cx="6953125" cy="340652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15</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15</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Backstage View to Open, Save, and Close Files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dirty="0" smtClean="0"/>
              <a:t>Backstage view is where you do “behind the scenes” tasks such as getting information about the current file, creating new files, printing the current file, sharing files with others, and defining file properties.</a:t>
            </a:r>
          </a:p>
          <a:p>
            <a:r>
              <a:rPr lang="en-US" dirty="0" smtClean="0"/>
              <a:t>To open an existing file, you can click the File tab on the Ribbon, and then, in Backstage view, click Open.</a:t>
            </a:r>
          </a:p>
          <a:p>
            <a:pPr>
              <a:buNone/>
            </a:pPr>
            <a:endParaRPr lang="en-US" dirty="0" smtClean="0"/>
          </a:p>
          <a:p>
            <a:pPr lvl="1" indent="-182880">
              <a:buNone/>
            </a:pPr>
            <a:r>
              <a:rPr lang="en-US" dirty="0" smtClean="0"/>
              <a:t>-</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16</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16</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Backstage View to Open, Save, and Close Files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dirty="0" smtClean="0"/>
              <a:t>Files you open that were downloaded from the Internet or received as an e-mail attachment may open in a read-only format, called Protected View.</a:t>
            </a:r>
          </a:p>
          <a:p>
            <a:r>
              <a:rPr lang="en-US" dirty="0" smtClean="0"/>
              <a:t>Saving is done using one of two methods:</a:t>
            </a:r>
          </a:p>
          <a:p>
            <a:pPr lvl="1"/>
            <a:r>
              <a:rPr lang="en-US" dirty="0" smtClean="0"/>
              <a:t>The Save command saves a file on a disk using its current name and save location. </a:t>
            </a:r>
          </a:p>
          <a:p>
            <a:pPr lvl="1"/>
            <a:r>
              <a:rPr lang="en-US" dirty="0" smtClean="0"/>
              <a:t>The Save As command lets you save a file with a new name or to a new location.</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17</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17</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Using Backstage View to Open, Save, and Close Files (continued)</a:t>
            </a:r>
          </a:p>
        </p:txBody>
      </p:sp>
      <p:sp>
        <p:nvSpPr>
          <p:cNvPr id="23556" name="Rectangle 7"/>
          <p:cNvSpPr>
            <a:spLocks noGrp="1" noChangeArrowheads="1"/>
          </p:cNvSpPr>
          <p:nvPr>
            <p:ph type="body" sz="half" idx="4294967295"/>
          </p:nvPr>
        </p:nvSpPr>
        <p:spPr>
          <a:xfrm>
            <a:off x="838200" y="2362200"/>
            <a:ext cx="7693025" cy="4191000"/>
          </a:xfrm>
        </p:spPr>
        <p:txBody>
          <a:bodyPr/>
          <a:lstStyle/>
          <a:p>
            <a:r>
              <a:rPr lang="en-US" dirty="0" smtClean="0"/>
              <a:t>Each program has a different file extension.</a:t>
            </a:r>
          </a:p>
          <a:p>
            <a:r>
              <a:rPr lang="en-US" dirty="0" smtClean="0"/>
              <a:t>To share a file with others, use Background view from the Save &amp; Send tab.</a:t>
            </a:r>
          </a:p>
          <a:p>
            <a:r>
              <a:rPr lang="en-US" dirty="0" smtClean="0"/>
              <a:t>You can close an Office file by clicking the File tab on the Ribbon, and then Close. </a:t>
            </a:r>
          </a:p>
          <a:p>
            <a:r>
              <a:rPr lang="en-US" dirty="0" smtClean="0"/>
              <a:t>To access a recently used file, click the File tab in any of the Office programs, and then click Recent in the navigation bar. </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18</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18</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Getting Help in Office</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18</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A </a:t>
            </a:r>
            <a:r>
              <a:rPr lang="en-US" sz="2800" b="1" dirty="0" smtClean="0"/>
              <a:t>ScreenTip</a:t>
            </a:r>
            <a:r>
              <a:rPr lang="en-US" sz="2800" dirty="0" smtClean="0"/>
              <a:t> is a box that appears when you point to a button. It contains the button's name and a description of its function. </a:t>
            </a:r>
          </a:p>
          <a:p>
            <a:pPr marL="342900" lvl="0" indent="-342900" eaLnBrk="0" hangingPunct="0">
              <a:spcBef>
                <a:spcPct val="20000"/>
              </a:spcBef>
              <a:buClr>
                <a:schemeClr val="tx1"/>
              </a:buClr>
              <a:buSzPct val="75000"/>
              <a:buFont typeface="Wingdings" pitchFamily="2" charset="2"/>
              <a:buChar char="l"/>
            </a:pPr>
            <a:r>
              <a:rPr lang="en-US" sz="2800" dirty="0" smtClean="0"/>
              <a:t>To get specific help about topics relating to the program you are using, you use the Help window. You can search the Help system by browsing topics or using keywords.</a:t>
            </a:r>
            <a:endParaRPr lang="en-US" sz="28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Help in Office (continued)</a:t>
            </a:r>
            <a:endParaRPr lang="en-US" dirty="0"/>
          </a:p>
        </p:txBody>
      </p:sp>
      <p:sp>
        <p:nvSpPr>
          <p:cNvPr id="3" name="Content Placeholder 2"/>
          <p:cNvSpPr>
            <a:spLocks noGrp="1"/>
          </p:cNvSpPr>
          <p:nvPr>
            <p:ph idx="1"/>
          </p:nvPr>
        </p:nvSpPr>
        <p:spPr/>
        <p:txBody>
          <a:bodyPr/>
          <a:lstStyle/>
          <a:p>
            <a:r>
              <a:rPr lang="en-US" sz="2000" dirty="0" smtClean="0"/>
              <a:t>Word Help window with Table of Contents</a:t>
            </a:r>
            <a:endParaRPr lang="en-US" sz="20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19</a:t>
            </a:fld>
            <a:endParaRPr lang="en-US" dirty="0"/>
          </a:p>
        </p:txBody>
      </p:sp>
      <p:pic>
        <p:nvPicPr>
          <p:cNvPr id="2051" name="Picture 3"/>
          <p:cNvPicPr>
            <a:picLocks noChangeAspect="1" noChangeArrowheads="1"/>
          </p:cNvPicPr>
          <p:nvPr/>
        </p:nvPicPr>
        <p:blipFill>
          <a:blip r:embed="rId2"/>
          <a:srcRect/>
          <a:stretch>
            <a:fillRect/>
          </a:stretch>
        </p:blipFill>
        <p:spPr bwMode="auto">
          <a:xfrm>
            <a:off x="1295400" y="2743200"/>
            <a:ext cx="6934200" cy="3503186"/>
          </a:xfrm>
          <a:prstGeom prst="rect">
            <a:avLst/>
          </a:prstGeom>
          <a:noFill/>
          <a:ln w="9525">
            <a:noFill/>
            <a:miter lim="800000"/>
            <a:headEnd/>
            <a:tailEnd/>
          </a:ln>
          <a:effectLst/>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p:txBody>
          <a:bodyPr/>
          <a:lstStyle/>
          <a:p>
            <a:r>
              <a:rPr lang="en-US" dirty="0" smtClean="0"/>
              <a:t>Explain the concept of an integrated software package.</a:t>
            </a:r>
          </a:p>
          <a:p>
            <a:r>
              <a:rPr lang="en-US" dirty="0" smtClean="0"/>
              <a:t>Start an Office program from Windows.</a:t>
            </a:r>
          </a:p>
          <a:p>
            <a:r>
              <a:rPr lang="en-US" dirty="0" smtClean="0"/>
              <a:t>Explain the features of the program window.</a:t>
            </a:r>
          </a:p>
          <a:p>
            <a:r>
              <a:rPr lang="en-US" dirty="0" smtClean="0"/>
              <a:t>Know how to use the Ribbon and contextual tools.</a:t>
            </a:r>
          </a:p>
          <a:p>
            <a:r>
              <a:rPr lang="en-US" dirty="0" smtClean="0"/>
              <a:t>Open an existing Office file.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20</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20</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Exiting an Office Program</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20</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Exit command, which is located in Backstage view, closes the open Office program. </a:t>
            </a:r>
          </a:p>
          <a:p>
            <a:pPr marL="342900" lvl="0" indent="-342900" eaLnBrk="0" hangingPunct="0">
              <a:spcBef>
                <a:spcPct val="20000"/>
              </a:spcBef>
              <a:buClr>
                <a:schemeClr val="tx1"/>
              </a:buClr>
              <a:buSzPct val="75000"/>
              <a:buFont typeface="Wingdings" pitchFamily="2" charset="2"/>
              <a:buChar char="l"/>
            </a:pPr>
            <a:r>
              <a:rPr lang="en-US" sz="2800" dirty="0" smtClean="0"/>
              <a:t>If you have not saved the final version of your file, a dialog box opens, asking whether you want to save your changes. </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21</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21</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Viewing a Web Page</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21</a:t>
            </a:fld>
            <a:endParaRPr lang="en-US" sz="2600" b="1" dirty="0">
              <a:solidFill>
                <a:schemeClr val="bg1"/>
              </a:solidFill>
            </a:endParaRPr>
          </a:p>
        </p:txBody>
      </p:sp>
      <p:sp>
        <p:nvSpPr>
          <p:cNvPr id="10" name="Rectangle 7"/>
          <p:cNvSpPr txBox="1">
            <a:spLocks noChangeArrowheads="1"/>
          </p:cNvSpPr>
          <p:nvPr/>
        </p:nvSpPr>
        <p:spPr bwMode="auto">
          <a:xfrm>
            <a:off x="838200" y="2362200"/>
            <a:ext cx="7693025"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Internet</a:t>
            </a:r>
            <a:r>
              <a:rPr lang="en-US" sz="2800" dirty="0" smtClean="0"/>
              <a:t> is a vast network of computers that are located all over the world and linked to one another.</a:t>
            </a:r>
          </a:p>
          <a:p>
            <a:pPr marL="342900" lvl="0" indent="-342900" eaLnBrk="0" hangingPunct="0">
              <a:spcBef>
                <a:spcPct val="20000"/>
              </a:spcBef>
              <a:buClr>
                <a:schemeClr val="tx1"/>
              </a:buClr>
              <a:buSzPct val="75000"/>
              <a:buFont typeface="Wingdings" pitchFamily="2" charset="2"/>
              <a:buChar char="l"/>
            </a:pPr>
            <a:r>
              <a:rPr lang="en-US" sz="2800" dirty="0" smtClean="0"/>
              <a:t>Connecting to the Internet requires special hardware and software and an Internet service provider (ISP). </a:t>
            </a:r>
          </a:p>
          <a:p>
            <a:pPr marL="342900" lvl="0" indent="-342900" eaLnBrk="0" hangingPunct="0">
              <a:spcBef>
                <a:spcPct val="20000"/>
              </a:spcBef>
              <a:buClr>
                <a:schemeClr val="tx1"/>
              </a:buClr>
              <a:buSzPct val="75000"/>
              <a:buFont typeface="Wingdings" pitchFamily="2" charset="2"/>
              <a:buChar char="l"/>
            </a:pPr>
            <a:r>
              <a:rPr lang="en-US" sz="2800" dirty="0" smtClean="0"/>
              <a:t>The </a:t>
            </a:r>
            <a:r>
              <a:rPr lang="en-US" sz="2800" b="1" dirty="0" smtClean="0"/>
              <a:t>World Wide Web </a:t>
            </a:r>
            <a:r>
              <a:rPr lang="en-US" sz="2800" dirty="0" smtClean="0"/>
              <a:t>(or Web) is a system of computers that share information by means of links on Web pages.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22</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22</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Viewing a Web Page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22</a:t>
            </a:fld>
            <a:endParaRPr lang="en-US" sz="2600" b="1" dirty="0">
              <a:solidFill>
                <a:schemeClr val="bg1"/>
              </a:solidFill>
            </a:endParaRPr>
          </a:p>
        </p:txBody>
      </p:sp>
      <p:sp>
        <p:nvSpPr>
          <p:cNvPr id="10" name="Rectangle 7"/>
          <p:cNvSpPr txBox="1">
            <a:spLocks noChangeArrowheads="1"/>
          </p:cNvSpPr>
          <p:nvPr/>
        </p:nvSpPr>
        <p:spPr bwMode="auto">
          <a:xfrm>
            <a:off x="838200" y="2362200"/>
            <a:ext cx="7848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A </a:t>
            </a:r>
            <a:r>
              <a:rPr lang="en-US" sz="2800" b="1" dirty="0" smtClean="0"/>
              <a:t>link</a:t>
            </a:r>
            <a:r>
              <a:rPr lang="en-US" sz="2800" dirty="0" smtClean="0"/>
              <a:t> is text (often colored and underlined) or a graphic that you click to "jump" to another location or Web page. </a:t>
            </a:r>
          </a:p>
          <a:p>
            <a:pPr marL="342900" lvl="0" indent="-342900" eaLnBrk="0" hangingPunct="0">
              <a:spcBef>
                <a:spcPct val="20000"/>
              </a:spcBef>
              <a:buClr>
                <a:schemeClr val="tx1"/>
              </a:buClr>
              <a:buSzPct val="75000"/>
              <a:buFont typeface="Wingdings" pitchFamily="2" charset="2"/>
              <a:buChar char="l"/>
            </a:pPr>
            <a:r>
              <a:rPr lang="en-US" sz="2800" dirty="0" smtClean="0"/>
              <a:t>A Web page is a document specially formatted to be displayed on computers connected to the Internet. </a:t>
            </a:r>
          </a:p>
          <a:p>
            <a:pPr marL="342900" lvl="0" indent="-342900" eaLnBrk="0" hangingPunct="0">
              <a:spcBef>
                <a:spcPct val="20000"/>
              </a:spcBef>
              <a:buClr>
                <a:schemeClr val="tx1"/>
              </a:buClr>
              <a:buSzPct val="75000"/>
              <a:buFont typeface="Wingdings" pitchFamily="2" charset="2"/>
              <a:buChar char="l"/>
            </a:pPr>
            <a:r>
              <a:rPr lang="en-US" sz="2800" dirty="0" smtClean="0"/>
              <a:t>The Web uses an address system. The name for a Web address is Uniform Resource Locator (URL).</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23</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23</a:t>
            </a:fld>
            <a:endParaRPr lang="en-US" sz="2600" b="1" dirty="0">
              <a:solidFill>
                <a:schemeClr val="bg1"/>
              </a:solidFill>
            </a:endParaRPr>
          </a:p>
        </p:txBody>
      </p:sp>
      <p:sp>
        <p:nvSpPr>
          <p:cNvPr id="23555" name="Title 1"/>
          <p:cNvSpPr>
            <a:spLocks noGrp="1"/>
          </p:cNvSpPr>
          <p:nvPr>
            <p:ph type="title"/>
          </p:nvPr>
        </p:nvSpPr>
        <p:spPr>
          <a:xfrm>
            <a:off x="762000" y="762000"/>
            <a:ext cx="8382000" cy="1143000"/>
          </a:xfrm>
        </p:spPr>
        <p:txBody>
          <a:bodyPr/>
          <a:lstStyle/>
          <a:p>
            <a:pPr eaLnBrk="1" hangingPunct="1"/>
            <a:r>
              <a:rPr lang="en-US" dirty="0" smtClean="0"/>
              <a:t>Viewing a Web Page (continued)</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23</a:t>
            </a:fld>
            <a:endParaRPr lang="en-US" sz="2600" b="1" dirty="0">
              <a:solidFill>
                <a:schemeClr val="bg1"/>
              </a:solidFill>
            </a:endParaRPr>
          </a:p>
        </p:txBody>
      </p:sp>
      <p:sp>
        <p:nvSpPr>
          <p:cNvPr id="9" name="Rectangle 7"/>
          <p:cNvSpPr txBox="1">
            <a:spLocks noChangeArrowheads="1"/>
          </p:cNvSpPr>
          <p:nvPr/>
        </p:nvSpPr>
        <p:spPr bwMode="auto">
          <a:xfrm>
            <a:off x="838200" y="2362200"/>
            <a:ext cx="7693025"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defRPr/>
            </a:pPr>
            <a:r>
              <a:rPr lang="en-US" sz="2000" dirty="0" smtClean="0"/>
              <a:t>Internet Explorer Web browser</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3074" name="Picture 2"/>
          <p:cNvPicPr>
            <a:picLocks noChangeAspect="1" noChangeArrowheads="1"/>
          </p:cNvPicPr>
          <p:nvPr/>
        </p:nvPicPr>
        <p:blipFill>
          <a:blip r:embed="rId2" cstate="print"/>
          <a:srcRect/>
          <a:stretch>
            <a:fillRect/>
          </a:stretch>
        </p:blipFill>
        <p:spPr bwMode="auto">
          <a:xfrm>
            <a:off x="2057400" y="2895600"/>
            <a:ext cx="4622800" cy="328652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3"/>
          <p:cNvSpPr>
            <a:spLocks noGrp="1" noChangeArrowheads="1"/>
          </p:cNvSpPr>
          <p:nvPr>
            <p:ph type="sldNum" sz="quarter" idx="10"/>
          </p:nvPr>
        </p:nvSpPr>
        <p:spPr>
          <a:noFill/>
        </p:spPr>
        <p:txBody>
          <a:bodyPr/>
          <a:lstStyle/>
          <a:p>
            <a:fld id="{4D059463-CAB4-412C-9C0A-E6BEBD24D357}" type="slidenum">
              <a:rPr lang="en-US" smtClean="0"/>
              <a:pPr/>
              <a:t>24</a:t>
            </a:fld>
            <a:endParaRPr lang="en-US" dirty="0" smtClean="0"/>
          </a:p>
        </p:txBody>
      </p:sp>
      <p:sp>
        <p:nvSpPr>
          <p:cNvPr id="2560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EBAFB979-94DD-4BCB-8037-8094083FF979}" type="slidenum">
              <a:rPr lang="en-US" sz="2600" b="1">
                <a:solidFill>
                  <a:schemeClr val="bg1"/>
                </a:solidFill>
              </a:rPr>
              <a:pPr/>
              <a:t>24</a:t>
            </a:fld>
            <a:endParaRPr lang="en-US" sz="2600" b="1" dirty="0">
              <a:solidFill>
                <a:schemeClr val="bg1"/>
              </a:solidFill>
            </a:endParaRPr>
          </a:p>
        </p:txBody>
      </p:sp>
      <p:sp>
        <p:nvSpPr>
          <p:cNvPr id="25603" name="Title 1"/>
          <p:cNvSpPr>
            <a:spLocks noGrp="1"/>
          </p:cNvSpPr>
          <p:nvPr>
            <p:ph type="title"/>
          </p:nvPr>
        </p:nvSpPr>
        <p:spPr>
          <a:xfrm>
            <a:off x="762000" y="762000"/>
            <a:ext cx="8153400" cy="1143000"/>
          </a:xfrm>
        </p:spPr>
        <p:txBody>
          <a:bodyPr/>
          <a:lstStyle/>
          <a:p>
            <a:r>
              <a:rPr lang="en-US" dirty="0" smtClean="0"/>
              <a:t>Viewing a Web Page (continued)</a:t>
            </a:r>
          </a:p>
        </p:txBody>
      </p:sp>
      <p:sp>
        <p:nvSpPr>
          <p:cNvPr id="25604"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89DED729-070D-4F1B-95D7-32DB0854F7E1}" type="slidenum">
              <a:rPr lang="en-US" sz="2600" b="1">
                <a:solidFill>
                  <a:schemeClr val="bg1"/>
                </a:solidFill>
              </a:rPr>
              <a:pPr/>
              <a:t>24</a:t>
            </a:fld>
            <a:endParaRPr lang="en-US" sz="2600" b="1" dirty="0">
              <a:solidFill>
                <a:schemeClr val="bg1"/>
              </a:solidFill>
            </a:endParaRPr>
          </a:p>
        </p:txBody>
      </p:sp>
      <p:sp>
        <p:nvSpPr>
          <p:cNvPr id="10" name="Rectangle 7"/>
          <p:cNvSpPr txBox="1">
            <a:spLocks noChangeArrowheads="1"/>
          </p:cNvSpPr>
          <p:nvPr/>
        </p:nvSpPr>
        <p:spPr bwMode="auto">
          <a:xfrm>
            <a:off x="838200" y="2362200"/>
            <a:ext cx="78486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tx1"/>
              </a:buClr>
              <a:buSzPct val="75000"/>
              <a:buFont typeface="Wingdings" pitchFamily="2" charset="2"/>
              <a:buChar char="l"/>
            </a:pPr>
            <a:r>
              <a:rPr lang="en-US" sz="2800" dirty="0" smtClean="0"/>
              <a:t>To view Web pages, you need special software called a Web browser. </a:t>
            </a:r>
          </a:p>
          <a:p>
            <a:pPr marL="342900" lvl="0" indent="-342900" eaLnBrk="0" hangingPunct="0">
              <a:spcBef>
                <a:spcPct val="20000"/>
              </a:spcBef>
              <a:buClr>
                <a:schemeClr val="tx1"/>
              </a:buClr>
              <a:buSzPct val="75000"/>
              <a:buFont typeface="Wingdings" pitchFamily="2" charset="2"/>
              <a:buChar char="l"/>
            </a:pPr>
            <a:r>
              <a:rPr lang="en-US" sz="2800" dirty="0" smtClean="0"/>
              <a:t>To go to a specific Web page, you click the Address bar in your browser, type the URL, and then press Enter.</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25</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25</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300"/>
              </a:spcBef>
              <a:buFont typeface="Wingdings" pitchFamily="2" charset="2"/>
              <a:buNone/>
            </a:pPr>
            <a:r>
              <a:rPr lang="en-US" sz="2200" dirty="0" smtClean="0"/>
              <a:t>In this lesson, you learned:</a:t>
            </a:r>
          </a:p>
          <a:p>
            <a:r>
              <a:rPr lang="en-US" sz="2200" dirty="0" smtClean="0"/>
              <a:t>Microsoft Office 2010 is a combination of programs that can include a word-processor program, a spreadsheet program, a database program, a presentation program, a schedule/organizer program, a desktop publishing program, and a notes program. The files of these programs can be used together. </a:t>
            </a:r>
          </a:p>
          <a:p>
            <a:r>
              <a:rPr lang="en-US" sz="2200" dirty="0" smtClean="0"/>
              <a:t>Office programs can be started by clicking the Start button, clicking All Programs, clicking Microsoft Office, and then clicking the program name.</a:t>
            </a:r>
          </a:p>
          <a:p>
            <a:endParaRPr lang="en-US" sz="2200" dirty="0" smtClean="0"/>
          </a:p>
          <a:p>
            <a:endParaRPr lang="en-US" sz="2200" dirty="0" smtClean="0"/>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25</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26</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26</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7696200" cy="3724275"/>
          </a:xfrm>
        </p:spPr>
        <p:txBody>
          <a:bodyPr/>
          <a:lstStyle/>
          <a:p>
            <a:r>
              <a:rPr lang="en-US" sz="2400" dirty="0" smtClean="0"/>
              <a:t>The basic parts of the program window are similar in all of the Office programs. </a:t>
            </a:r>
          </a:p>
          <a:p>
            <a:r>
              <a:rPr lang="en-US" sz="2400" dirty="0" smtClean="0"/>
              <a:t>The Ribbon is “command central” for all the Office programs. Commands are organized in groups on tabs on the Ribbon. You click a button to choose the command you want. Some buttons open a menu of additional commands or a gallery of options. </a:t>
            </a:r>
          </a:p>
          <a:p>
            <a:r>
              <a:rPr lang="en-US" sz="2400" dirty="0" smtClean="0"/>
              <a:t> Contextual tabs on the Ribbon, the Mini toolbar, and shortcut menus are tools that appear when you work with a specific object in the program window.</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26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3"/>
          <p:cNvSpPr>
            <a:spLocks noGrp="1" noChangeArrowheads="1"/>
          </p:cNvSpPr>
          <p:nvPr>
            <p:ph type="sldNum" sz="quarter" idx="10"/>
          </p:nvPr>
        </p:nvSpPr>
        <p:spPr>
          <a:noFill/>
        </p:spPr>
        <p:txBody>
          <a:bodyPr/>
          <a:lstStyle/>
          <a:p>
            <a:fld id="{B569F874-E4FC-49EE-A351-20C9C9413B32}" type="slidenum">
              <a:rPr lang="en-US" smtClean="0"/>
              <a:pPr/>
              <a:t>27</a:t>
            </a:fld>
            <a:endParaRPr lang="en-US" dirty="0" smtClean="0"/>
          </a:p>
        </p:txBody>
      </p:sp>
      <p:sp>
        <p:nvSpPr>
          <p:cNvPr id="471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F2D528CA-5943-4844-85C9-C1057CEDD581}" type="slidenum">
              <a:rPr lang="en-US" sz="2600" b="1">
                <a:solidFill>
                  <a:schemeClr val="bg1"/>
                </a:solidFill>
              </a:rPr>
              <a:pPr/>
              <a:t>27</a:t>
            </a:fld>
            <a:endParaRPr lang="en-US" sz="2600" b="1" dirty="0">
              <a:solidFill>
                <a:schemeClr val="bg1"/>
              </a:solidFill>
            </a:endParaRPr>
          </a:p>
        </p:txBody>
      </p:sp>
      <p:sp>
        <p:nvSpPr>
          <p:cNvPr id="47107" name="Title 1"/>
          <p:cNvSpPr>
            <a:spLocks noGrp="1"/>
          </p:cNvSpPr>
          <p:nvPr>
            <p:ph type="title"/>
          </p:nvPr>
        </p:nvSpPr>
        <p:spPr/>
        <p:txBody>
          <a:bodyPr/>
          <a:lstStyle/>
          <a:p>
            <a:pPr eaLnBrk="1" hangingPunct="1"/>
            <a:r>
              <a:rPr lang="en-US" dirty="0" smtClean="0"/>
              <a:t>Summary (continued)</a:t>
            </a:r>
          </a:p>
        </p:txBody>
      </p:sp>
      <p:sp>
        <p:nvSpPr>
          <p:cNvPr id="47108" name="Content Placeholder 2"/>
          <p:cNvSpPr>
            <a:spLocks noGrp="1"/>
          </p:cNvSpPr>
          <p:nvPr>
            <p:ph idx="1"/>
          </p:nvPr>
        </p:nvSpPr>
        <p:spPr>
          <a:xfrm>
            <a:off x="838200" y="2362200"/>
            <a:ext cx="7693025" cy="3724275"/>
          </a:xfrm>
        </p:spPr>
        <p:txBody>
          <a:bodyPr/>
          <a:lstStyle/>
          <a:p>
            <a:r>
              <a:rPr lang="en-US" sz="2200" dirty="0" smtClean="0"/>
              <a:t>No matter which Office program you are using, the files are opened, saved, and closed the same way. </a:t>
            </a:r>
          </a:p>
          <a:p>
            <a:r>
              <a:rPr lang="en-US" sz="2200" dirty="0" smtClean="0"/>
              <a:t>You can open an existing file from the Backstage view. The Open dialog box enables you to open a file from any available disk or directory. You can open recently used files quickly by clicking the file name in the Recent Documents list in Backstage view. </a:t>
            </a:r>
          </a:p>
          <a:p>
            <a:r>
              <a:rPr lang="en-US" sz="2200" dirty="0" smtClean="0"/>
              <a:t>To exit an Office program, click the Exit button in Backstage view, or click the Close button on the program window title bar.</a:t>
            </a:r>
          </a:p>
        </p:txBody>
      </p:sp>
      <p:sp>
        <p:nvSpPr>
          <p:cNvPr id="47109"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6A232F6-EBC3-41E4-AA4E-77D830A30A31}" type="slidenum">
              <a:rPr lang="en-US" sz="2600" b="1">
                <a:solidFill>
                  <a:schemeClr val="bg1"/>
                </a:solidFill>
              </a:rPr>
              <a:pPr/>
              <a:t>27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(continued)</a:t>
            </a:r>
            <a:endParaRPr lang="en-US" dirty="0"/>
          </a:p>
        </p:txBody>
      </p:sp>
      <p:sp>
        <p:nvSpPr>
          <p:cNvPr id="3" name="Content Placeholder 2"/>
          <p:cNvSpPr>
            <a:spLocks noGrp="1"/>
          </p:cNvSpPr>
          <p:nvPr>
            <p:ph idx="1"/>
          </p:nvPr>
        </p:nvSpPr>
        <p:spPr/>
        <p:txBody>
          <a:bodyPr/>
          <a:lstStyle/>
          <a:p>
            <a:r>
              <a:rPr lang="en-US" sz="2400" dirty="0" smtClean="0"/>
              <a:t>The Office Help system provides additional information about the many features of the Office programs. In the Help window, you can browse topics, use the Table of Contents or use the Type word to search for box to get information. If your computer is connected to the Internet, you see Help topics and additional information from Office.com. </a:t>
            </a:r>
          </a:p>
          <a:p>
            <a:r>
              <a:rPr lang="en-US" sz="2400" dirty="0" smtClean="0"/>
              <a:t>Internet Explorer is a Web browser. You can use it to view Web pages.</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28</a:t>
            </a:fld>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Save and close an Office file.</a:t>
            </a:r>
          </a:p>
          <a:p>
            <a:r>
              <a:rPr lang="en-US" dirty="0" smtClean="0"/>
              <a:t>Know the shortcut for opening recently used files.</a:t>
            </a:r>
          </a:p>
          <a:p>
            <a:r>
              <a:rPr lang="en-US" dirty="0" smtClean="0"/>
              <a:t>Use the Office Help system.</a:t>
            </a:r>
          </a:p>
          <a:p>
            <a:r>
              <a:rPr lang="en-US" dirty="0" smtClean="0"/>
              <a:t>Exit an Office program.</a:t>
            </a:r>
          </a:p>
          <a:p>
            <a:r>
              <a:rPr lang="en-US" dirty="0" smtClean="0"/>
              <a:t>Use a Web browser to visit a Web site.</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Backstage view</a:t>
            </a:r>
          </a:p>
          <a:p>
            <a:r>
              <a:rPr lang="en-US" sz="2400" dirty="0" smtClean="0"/>
              <a:t>contextual tab</a:t>
            </a:r>
          </a:p>
          <a:p>
            <a:r>
              <a:rPr lang="en-US" sz="2400" dirty="0" smtClean="0"/>
              <a:t>gallery</a:t>
            </a:r>
          </a:p>
          <a:p>
            <a:r>
              <a:rPr lang="en-US" sz="2400" dirty="0" smtClean="0"/>
              <a:t>home page</a:t>
            </a:r>
          </a:p>
          <a:p>
            <a:r>
              <a:rPr lang="en-US" sz="2400" dirty="0" smtClean="0"/>
              <a:t>Internet</a:t>
            </a:r>
          </a:p>
          <a:p>
            <a:r>
              <a:rPr lang="en-US" sz="2400" dirty="0" smtClean="0"/>
              <a:t>link</a:t>
            </a:r>
          </a:p>
          <a:p>
            <a:r>
              <a:rPr lang="en-US" sz="2400" dirty="0" smtClean="0"/>
              <a:t>Live Preview</a:t>
            </a:r>
          </a:p>
          <a:p>
            <a:r>
              <a:rPr lang="en-US" sz="2400" dirty="0" smtClean="0"/>
              <a:t>Microsoft Office 2010 (Office)</a:t>
            </a:r>
          </a:p>
        </p:txBody>
      </p:sp>
      <p:sp>
        <p:nvSpPr>
          <p:cNvPr id="20486" name="Rectangle 4"/>
          <p:cNvSpPr>
            <a:spLocks noGrp="1" noChangeArrowheads="1"/>
          </p:cNvSpPr>
          <p:nvPr>
            <p:ph type="body" sz="half" idx="2"/>
          </p:nvPr>
        </p:nvSpPr>
        <p:spPr>
          <a:xfrm>
            <a:off x="4800599" y="2362200"/>
            <a:ext cx="3730625" cy="3962400"/>
          </a:xfrm>
        </p:spPr>
        <p:txBody>
          <a:bodyPr/>
          <a:lstStyle/>
          <a:p>
            <a:r>
              <a:rPr lang="en-US" sz="2400" dirty="0" smtClean="0"/>
              <a:t>Mini toolbar</a:t>
            </a:r>
          </a:p>
          <a:p>
            <a:r>
              <a:rPr lang="en-US" sz="2400" dirty="0" smtClean="0"/>
              <a:t>Ribbon</a:t>
            </a:r>
          </a:p>
          <a:p>
            <a:r>
              <a:rPr lang="en-US" sz="2400" dirty="0" smtClean="0"/>
              <a:t>ScreenTip</a:t>
            </a:r>
          </a:p>
          <a:p>
            <a:r>
              <a:rPr lang="en-US" sz="2400" dirty="0" smtClean="0"/>
              <a:t>SharePoint</a:t>
            </a:r>
          </a:p>
          <a:p>
            <a:r>
              <a:rPr lang="en-US" sz="2400" dirty="0" smtClean="0"/>
              <a:t>shortcut menu</a:t>
            </a:r>
          </a:p>
          <a:p>
            <a:r>
              <a:rPr lang="en-US" sz="2400" dirty="0" smtClean="0"/>
              <a:t>SkyDrive</a:t>
            </a:r>
          </a:p>
          <a:p>
            <a:r>
              <a:rPr lang="en-US" sz="2400" dirty="0" smtClean="0"/>
              <a:t>tab</a:t>
            </a:r>
          </a:p>
          <a:p>
            <a:r>
              <a:rPr lang="en-US" sz="2400" dirty="0" smtClean="0"/>
              <a:t>task pane</a:t>
            </a:r>
            <a:endParaRPr lang="en-US" sz="2400"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5</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5</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5</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 (continued)</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toolbar</a:t>
            </a:r>
          </a:p>
          <a:p>
            <a:r>
              <a:rPr lang="en-US" sz="2400" dirty="0" smtClean="0"/>
              <a:t>Uniform Resource Locator (URL)</a:t>
            </a:r>
          </a:p>
          <a:p>
            <a:r>
              <a:rPr lang="en-US" sz="2400" dirty="0" smtClean="0"/>
              <a:t>Web browser</a:t>
            </a:r>
          </a:p>
          <a:p>
            <a:r>
              <a:rPr lang="en-US" sz="2400" dirty="0" smtClean="0"/>
              <a:t>World Wide Web (Web)</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6</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6</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6</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a:t>
            </a:r>
          </a:p>
        </p:txBody>
      </p:sp>
      <p:sp>
        <p:nvSpPr>
          <p:cNvPr id="21509" name="Rectangle 3"/>
          <p:cNvSpPr>
            <a:spLocks noGrp="1" noChangeArrowheads="1"/>
          </p:cNvSpPr>
          <p:nvPr>
            <p:ph type="body" idx="1"/>
          </p:nvPr>
        </p:nvSpPr>
        <p:spPr>
          <a:xfrm>
            <a:off x="838200" y="2362200"/>
            <a:ext cx="7693025" cy="3962400"/>
          </a:xfrm>
        </p:spPr>
        <p:txBody>
          <a:bodyPr/>
          <a:lstStyle/>
          <a:p>
            <a:pPr lvl="0"/>
            <a:r>
              <a:rPr lang="en-US" dirty="0" smtClean="0"/>
              <a:t>Microsoft Office 2010 (or Office) is a collection of software programs. </a:t>
            </a:r>
          </a:p>
          <a:p>
            <a:pPr lvl="0"/>
            <a:endParaRPr lang="en-US" dirty="0"/>
          </a:p>
        </p:txBody>
      </p:sp>
      <p:graphicFrame>
        <p:nvGraphicFramePr>
          <p:cNvPr id="7" name="Table 6"/>
          <p:cNvGraphicFramePr>
            <a:graphicFrameLocks noGrp="1"/>
          </p:cNvGraphicFramePr>
          <p:nvPr/>
        </p:nvGraphicFramePr>
        <p:xfrm>
          <a:off x="1828800" y="3352800"/>
          <a:ext cx="5943600" cy="2926080"/>
        </p:xfrm>
        <a:graphic>
          <a:graphicData uri="http://schemas.openxmlformats.org/drawingml/2006/table">
            <a:tbl>
              <a:tblPr firstRow="1" bandRow="1">
                <a:tableStyleId>{5C22544A-7EE6-4342-B048-85BDC9FD1C3A}</a:tableStyleId>
              </a:tblPr>
              <a:tblGrid>
                <a:gridCol w="2971800"/>
                <a:gridCol w="2971800"/>
              </a:tblGrid>
              <a:tr h="343488">
                <a:tc>
                  <a:txBody>
                    <a:bodyPr/>
                    <a:lstStyle/>
                    <a:p>
                      <a:r>
                        <a:rPr lang="en-US" dirty="0" smtClean="0"/>
                        <a:t>Program</a:t>
                      </a:r>
                      <a:endParaRPr lang="en-US" dirty="0"/>
                    </a:p>
                  </a:txBody>
                  <a:tcPr/>
                </a:tc>
                <a:tc>
                  <a:txBody>
                    <a:bodyPr/>
                    <a:lstStyle/>
                    <a:p>
                      <a:r>
                        <a:rPr lang="en-US" dirty="0" smtClean="0"/>
                        <a:t>Function</a:t>
                      </a:r>
                      <a:endParaRPr lang="en-US" dirty="0"/>
                    </a:p>
                  </a:txBody>
                  <a:tcPr/>
                </a:tc>
              </a:tr>
              <a:tr h="343488">
                <a:tc>
                  <a:txBody>
                    <a:bodyPr/>
                    <a:lstStyle/>
                    <a:p>
                      <a:r>
                        <a:rPr lang="en-US" dirty="0" smtClean="0"/>
                        <a:t>Word</a:t>
                      </a:r>
                      <a:endParaRPr lang="en-US" dirty="0"/>
                    </a:p>
                  </a:txBody>
                  <a:tcPr/>
                </a:tc>
                <a:tc>
                  <a:txBody>
                    <a:bodyPr/>
                    <a:lstStyle/>
                    <a:p>
                      <a:r>
                        <a:rPr lang="en-US" dirty="0" smtClean="0"/>
                        <a:t>Word-processing</a:t>
                      </a:r>
                      <a:endParaRPr lang="en-US" dirty="0"/>
                    </a:p>
                  </a:txBody>
                  <a:tcPr/>
                </a:tc>
              </a:tr>
              <a:tr h="343488">
                <a:tc>
                  <a:txBody>
                    <a:bodyPr/>
                    <a:lstStyle/>
                    <a:p>
                      <a:r>
                        <a:rPr lang="en-US" dirty="0" smtClean="0"/>
                        <a:t>Excel</a:t>
                      </a:r>
                      <a:endParaRPr lang="en-US" dirty="0"/>
                    </a:p>
                  </a:txBody>
                  <a:tcPr/>
                </a:tc>
                <a:tc>
                  <a:txBody>
                    <a:bodyPr/>
                    <a:lstStyle/>
                    <a:p>
                      <a:r>
                        <a:rPr lang="en-US" dirty="0" smtClean="0"/>
                        <a:t>Spreadsheet</a:t>
                      </a:r>
                      <a:endParaRPr lang="en-US" dirty="0"/>
                    </a:p>
                  </a:txBody>
                  <a:tcPr/>
                </a:tc>
              </a:tr>
              <a:tr h="338783">
                <a:tc>
                  <a:txBody>
                    <a:bodyPr/>
                    <a:lstStyle/>
                    <a:p>
                      <a:r>
                        <a:rPr lang="en-US" dirty="0" smtClean="0"/>
                        <a:t>Access</a:t>
                      </a:r>
                      <a:endParaRPr lang="en-US" dirty="0"/>
                    </a:p>
                  </a:txBody>
                  <a:tcPr/>
                </a:tc>
                <a:tc>
                  <a:txBody>
                    <a:bodyPr/>
                    <a:lstStyle/>
                    <a:p>
                      <a:r>
                        <a:rPr lang="en-US" dirty="0" smtClean="0"/>
                        <a:t>Database</a:t>
                      </a:r>
                      <a:endParaRPr lang="en-US" dirty="0"/>
                    </a:p>
                  </a:txBody>
                  <a:tcPr/>
                </a:tc>
              </a:tr>
              <a:tr h="343488">
                <a:tc>
                  <a:txBody>
                    <a:bodyPr/>
                    <a:lstStyle/>
                    <a:p>
                      <a:r>
                        <a:rPr lang="en-US" dirty="0" smtClean="0"/>
                        <a:t>PowerPoint</a:t>
                      </a:r>
                      <a:endParaRPr lang="en-US" dirty="0"/>
                    </a:p>
                  </a:txBody>
                  <a:tcPr/>
                </a:tc>
                <a:tc>
                  <a:txBody>
                    <a:bodyPr/>
                    <a:lstStyle/>
                    <a:p>
                      <a:r>
                        <a:rPr lang="en-US" dirty="0" smtClean="0"/>
                        <a:t>Presentation</a:t>
                      </a:r>
                      <a:endParaRPr lang="en-US" dirty="0"/>
                    </a:p>
                  </a:txBody>
                  <a:tcPr/>
                </a:tc>
              </a:tr>
              <a:tr h="343488">
                <a:tc>
                  <a:txBody>
                    <a:bodyPr/>
                    <a:lstStyle/>
                    <a:p>
                      <a:r>
                        <a:rPr lang="en-US" dirty="0" smtClean="0"/>
                        <a:t>Outlook</a:t>
                      </a:r>
                      <a:endParaRPr lang="en-US" dirty="0"/>
                    </a:p>
                  </a:txBody>
                  <a:tcPr/>
                </a:tc>
                <a:tc>
                  <a:txBody>
                    <a:bodyPr/>
                    <a:lstStyle/>
                    <a:p>
                      <a:r>
                        <a:rPr lang="en-US" dirty="0" smtClean="0"/>
                        <a:t>E-mail</a:t>
                      </a:r>
                      <a:endParaRPr lang="en-US" dirty="0"/>
                    </a:p>
                  </a:txBody>
                  <a:tcPr/>
                </a:tc>
              </a:tr>
              <a:tr h="343488">
                <a:tc>
                  <a:txBody>
                    <a:bodyPr/>
                    <a:lstStyle/>
                    <a:p>
                      <a:r>
                        <a:rPr lang="en-US" dirty="0" smtClean="0"/>
                        <a:t>Publisher</a:t>
                      </a:r>
                      <a:endParaRPr lang="en-US" dirty="0"/>
                    </a:p>
                  </a:txBody>
                  <a:tcPr/>
                </a:tc>
                <a:tc>
                  <a:txBody>
                    <a:bodyPr/>
                    <a:lstStyle/>
                    <a:p>
                      <a:r>
                        <a:rPr lang="en-US" dirty="0" smtClean="0"/>
                        <a:t>Desktop publishing</a:t>
                      </a:r>
                      <a:endParaRPr lang="en-US" dirty="0"/>
                    </a:p>
                  </a:txBody>
                  <a:tcPr/>
                </a:tc>
              </a:tr>
              <a:tr h="343488">
                <a:tc>
                  <a:txBody>
                    <a:bodyPr/>
                    <a:lstStyle/>
                    <a:p>
                      <a:r>
                        <a:rPr lang="en-US" dirty="0" smtClean="0"/>
                        <a:t>OneNote</a:t>
                      </a:r>
                      <a:endParaRPr lang="en-US" dirty="0"/>
                    </a:p>
                  </a:txBody>
                  <a:tcPr/>
                </a:tc>
                <a:tc>
                  <a:txBody>
                    <a:bodyPr/>
                    <a:lstStyle/>
                    <a:p>
                      <a:r>
                        <a:rPr lang="en-US" dirty="0" smtClean="0"/>
                        <a:t>Notes</a:t>
                      </a:r>
                      <a:endParaRPr lang="en-US" dirty="0"/>
                    </a:p>
                  </a:txBody>
                  <a:tcPr/>
                </a:tc>
              </a:tr>
            </a:tbl>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7</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 (continued)</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Office programs can be used together.</a:t>
            </a:r>
          </a:p>
          <a:p>
            <a:r>
              <a:rPr lang="en-US" dirty="0" smtClean="0"/>
              <a:t>To start an Office program, click the Start button on the taskbar, click All Programs, then click Microsoft Office. A list of the Office programs on your computer appears.</a:t>
            </a:r>
          </a:p>
          <a:p>
            <a:r>
              <a:rPr lang="en-US" dirty="0" smtClean="0"/>
              <a:t>You can open more than one file at a time. To move between files, just click the taskbar button for the file you want to display.</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8</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8</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8</a:t>
            </a:fld>
            <a:endParaRPr lang="en-US" sz="2600" b="1" dirty="0">
              <a:solidFill>
                <a:schemeClr val="bg1"/>
              </a:solidFill>
            </a:endParaRPr>
          </a:p>
        </p:txBody>
      </p:sp>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Introducing Microsoft Office 2010 (continued)</a:t>
            </a:r>
          </a:p>
        </p:txBody>
      </p:sp>
      <p:sp>
        <p:nvSpPr>
          <p:cNvPr id="21509" name="Rectangle 3"/>
          <p:cNvSpPr>
            <a:spLocks noGrp="1" noChangeArrowheads="1"/>
          </p:cNvSpPr>
          <p:nvPr>
            <p:ph type="body" idx="1"/>
          </p:nvPr>
        </p:nvSpPr>
        <p:spPr>
          <a:xfrm>
            <a:off x="838200" y="2362200"/>
            <a:ext cx="7693025" cy="3962400"/>
          </a:xfrm>
        </p:spPr>
        <p:txBody>
          <a:bodyPr/>
          <a:lstStyle/>
          <a:p>
            <a:r>
              <a:rPr lang="en-US" dirty="0" smtClean="0"/>
              <a:t>A program window is the rectangle that contains the open program, tools for working with the file, and the work area. </a:t>
            </a:r>
          </a:p>
          <a:p>
            <a:r>
              <a:rPr lang="en-US" dirty="0" smtClean="0"/>
              <a:t>The Ribbon is "command central" for the Office programs. The tabs on the Ribbon organize the commands into related tasks.</a:t>
            </a:r>
          </a:p>
          <a:p>
            <a:r>
              <a:rPr lang="en-US" dirty="0" smtClean="0"/>
              <a:t>By clicking a button to choose a command, you give the program instructions about what you want to do.</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Microsoft Office 2010 (continued)</a:t>
            </a:r>
            <a:endParaRPr lang="en-US" dirty="0"/>
          </a:p>
        </p:txBody>
      </p:sp>
      <p:sp>
        <p:nvSpPr>
          <p:cNvPr id="3" name="Content Placeholder 2"/>
          <p:cNvSpPr>
            <a:spLocks noGrp="1"/>
          </p:cNvSpPr>
          <p:nvPr>
            <p:ph idx="1"/>
          </p:nvPr>
        </p:nvSpPr>
        <p:spPr/>
        <p:txBody>
          <a:bodyPr/>
          <a:lstStyle/>
          <a:p>
            <a:r>
              <a:rPr lang="en-US" sz="2400" dirty="0" smtClean="0"/>
              <a:t>Items in the program window</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9</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5257800" y="2514600"/>
            <a:ext cx="3383945" cy="3606487"/>
          </a:xfrm>
          <a:prstGeom prst="rect">
            <a:avLst/>
          </a:prstGeom>
          <a:noFill/>
          <a:ln w="9525">
            <a:noFill/>
            <a:miter lim="800000"/>
            <a:headEnd/>
            <a:tailEnd/>
          </a:ln>
        </p:spPr>
      </p:pic>
    </p:spTree>
  </p:cSld>
  <p:clrMapOvr>
    <a:masterClrMapping/>
  </p:clrMapOvr>
  <p:transition/>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Capsules</Template>
  <TotalTime>6530</TotalTime>
  <Words>1677</Words>
  <Application>Microsoft Office PowerPoint</Application>
  <PresentationFormat>On-screen Show (4:3)</PresentationFormat>
  <Paragraphs>216</Paragraphs>
  <Slides>28</Slides>
  <Notes>7</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Capsules</vt:lpstr>
      <vt:lpstr>Microsoft Office 2010 Basics and the Internet </vt:lpstr>
      <vt:lpstr>Objectives</vt:lpstr>
      <vt:lpstr>Objectives (continued)</vt:lpstr>
      <vt:lpstr>Vocabulary</vt:lpstr>
      <vt:lpstr>Vocabulary (continued)</vt:lpstr>
      <vt:lpstr>Introducing Microsoft Office 2010</vt:lpstr>
      <vt:lpstr>Introducing Microsoft Office 2010 (continued)</vt:lpstr>
      <vt:lpstr>Introducing Microsoft Office 2010 (continued)</vt:lpstr>
      <vt:lpstr>Introducing Microsoft Office 2010 (continued)</vt:lpstr>
      <vt:lpstr>Introducing Microsoft Office 2010 (continued)</vt:lpstr>
      <vt:lpstr>Introducing Microsoft Office 2010 (continued)</vt:lpstr>
      <vt:lpstr>Introducing Microsoft Office 2010 (continued)</vt:lpstr>
      <vt:lpstr>Using Backstage View to Open, Save, and Close Files</vt:lpstr>
      <vt:lpstr>Using Backstage View to Open, Save, and Close Files (continued)</vt:lpstr>
      <vt:lpstr>Using Backstage View to Open, Save, and Close Files (continued)</vt:lpstr>
      <vt:lpstr>Using Backstage View to Open, Save, and Close Files (continued)</vt:lpstr>
      <vt:lpstr>Using Backstage View to Open, Save, and Close Files (continued)</vt:lpstr>
      <vt:lpstr>Getting Help in Office</vt:lpstr>
      <vt:lpstr>Getting Help in Office (continued)</vt:lpstr>
      <vt:lpstr>Exiting an Office Program</vt:lpstr>
      <vt:lpstr>Viewing a Web Page</vt:lpstr>
      <vt:lpstr>Viewing a Web Page (continued)</vt:lpstr>
      <vt:lpstr>Viewing a Web Page (continued)</vt:lpstr>
      <vt:lpstr>Viewing a Web Page (continued)</vt:lpstr>
      <vt:lpstr>Summary</vt:lpstr>
      <vt:lpstr>Summary (continued)</vt:lpstr>
      <vt:lpstr>Summary (continued)</vt:lpstr>
      <vt:lpstr>Summary (continued)</vt:lpstr>
    </vt:vector>
  </TitlesOfParts>
  <Company>Course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Office 2010 Basics and the Internet</dc:title>
  <dc:creator>Amanda Mason</dc:creator>
  <cp:lastModifiedBy>Amanda Mason</cp:lastModifiedBy>
  <cp:revision>200</cp:revision>
  <dcterms:created xsi:type="dcterms:W3CDTF">2001-06-11T01:47:29Z</dcterms:created>
  <dcterms:modified xsi:type="dcterms:W3CDTF">2013-10-07T19:05:51Z</dcterms:modified>
</cp:coreProperties>
</file>